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93" r:id="rId3"/>
    <p:sldId id="257" r:id="rId4"/>
    <p:sldId id="294" r:id="rId5"/>
    <p:sldId id="295" r:id="rId6"/>
    <p:sldId id="296" r:id="rId7"/>
    <p:sldId id="297" r:id="rId8"/>
    <p:sldId id="298" r:id="rId9"/>
    <p:sldId id="299" r:id="rId10"/>
    <p:sldId id="300" r:id="rId11"/>
    <p:sldId id="302" r:id="rId12"/>
    <p:sldId id="30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4/26/2020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a:t>
            </a:r>
            <a:r>
              <a:rPr lang="en-US" sz="3600" b="1" dirty="0" smtClean="0">
                <a:effectLst/>
                <a:latin typeface="Times New Roman" pitchFamily="18" charset="0"/>
                <a:cs typeface="Times New Roman" pitchFamily="18" charset="0"/>
              </a:rPr>
              <a:t>No.3 </a:t>
            </a:r>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Input &amp; Output Devices</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Scanner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Scanner </a:t>
            </a:r>
            <a:r>
              <a:rPr lang="en-US" sz="2400" dirty="0">
                <a:latin typeface="Times New Roman" panose="02020603050405020304" pitchFamily="18" charset="0"/>
                <a:cs typeface="Times New Roman" panose="02020603050405020304" pitchFamily="18" charset="0"/>
              </a:rPr>
              <a:t>is an input device, which works more like a photocopy machine. It is used when some information is available on paper and it is to be transferred to the hard disk of the computer for further manipulation.</a:t>
            </a:r>
          </a:p>
          <a:p>
            <a:pPr algn="just"/>
            <a:r>
              <a:rPr lang="en-US" sz="2400" dirty="0">
                <a:latin typeface="Times New Roman" panose="02020603050405020304" pitchFamily="18" charset="0"/>
                <a:cs typeface="Times New Roman" panose="02020603050405020304" pitchFamily="18" charset="0"/>
              </a:rPr>
              <a:t>Scanner captures images from the source which are then converted into a digital form that can be stored on the </a:t>
            </a:r>
            <a:r>
              <a:rPr lang="en-US" sz="2400" dirty="0" smtClean="0">
                <a:latin typeface="Times New Roman" panose="02020603050405020304" pitchFamily="18" charset="0"/>
                <a:cs typeface="Times New Roman" panose="02020603050405020304" pitchFamily="18" charset="0"/>
              </a:rPr>
              <a:t>disk. </a:t>
            </a:r>
            <a:r>
              <a:rPr lang="en-US" sz="2400" dirty="0">
                <a:latin typeface="Times New Roman" panose="02020603050405020304" pitchFamily="18" charset="0"/>
                <a:cs typeface="Times New Roman" panose="02020603050405020304" pitchFamily="18" charset="0"/>
              </a:rPr>
              <a:t>These images can be edited before they are printed</a:t>
            </a:r>
            <a:r>
              <a:rPr lang="en-US" sz="2400" dirty="0" smtClean="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191000"/>
            <a:ext cx="3171825"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840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Digitizer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1143000"/>
            <a:ext cx="7498080" cy="4800600"/>
          </a:xfrm>
        </p:spPr>
        <p:txBody>
          <a:bodyPr>
            <a:normAutofit/>
          </a:bodyPr>
          <a:lstStyle/>
          <a:p>
            <a:pPr algn="just"/>
            <a:r>
              <a:rPr lang="en-US" sz="2400" dirty="0">
                <a:latin typeface="Times New Roman" panose="02020603050405020304" pitchFamily="18" charset="0"/>
                <a:cs typeface="Times New Roman" panose="02020603050405020304" pitchFamily="18" charset="0"/>
              </a:rPr>
              <a:t>Digitizer is an input device which converts analog information into digital form. Digitizer can convert a signal from the television or camera into a series of numbers that could be stored in a computer. They can be used by the computer to create a picture of whatever the camera had been pointed at.</a:t>
            </a:r>
          </a:p>
          <a:p>
            <a:pPr algn="just"/>
            <a:r>
              <a:rPr lang="en-US" sz="2400" dirty="0">
                <a:latin typeface="Times New Roman" panose="02020603050405020304" pitchFamily="18" charset="0"/>
                <a:cs typeface="Times New Roman" panose="02020603050405020304" pitchFamily="18" charset="0"/>
              </a:rPr>
              <a:t>Digitizer is also known as Tablet or Graphics Tablet as it converts graphics and pictorial data into binary inputs. A graphic tablet as digitizer is used for fine works of drawing and image manipulation applications.</a:t>
            </a:r>
          </a:p>
          <a:p>
            <a:pPr algn="just"/>
            <a:endParaRPr lang="en-US" sz="2400" dirty="0">
              <a:latin typeface="Times New Roman" panose="02020603050405020304" pitchFamily="18" charset="0"/>
              <a:cs typeface="Times New Roman" panose="02020603050405020304" pitchFamily="18"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953000"/>
            <a:ext cx="33337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9933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Microphone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Microphone </a:t>
            </a:r>
            <a:r>
              <a:rPr lang="en-US" sz="2400" dirty="0">
                <a:latin typeface="Times New Roman" panose="02020603050405020304" pitchFamily="18" charset="0"/>
                <a:cs typeface="Times New Roman" panose="02020603050405020304" pitchFamily="18" charset="0"/>
              </a:rPr>
              <a:t>is an input device to input sound that is then stored in a digital form.</a:t>
            </a:r>
          </a:p>
          <a:p>
            <a:r>
              <a:rPr lang="en-US" sz="2400" dirty="0">
                <a:latin typeface="Times New Roman" panose="02020603050405020304" pitchFamily="18" charset="0"/>
                <a:cs typeface="Times New Roman" panose="02020603050405020304" pitchFamily="18" charset="0"/>
              </a:rPr>
              <a:t>The microphone is used for various applications such as adding sound to a multimedia presentation or for mixing music.</a:t>
            </a:r>
          </a:p>
          <a:p>
            <a:pPr marL="82296" indent="0">
              <a:buNone/>
            </a:pPr>
            <a:endParaRPr lang="en-US" sz="2400" dirty="0">
              <a:latin typeface="Times New Roman" panose="02020603050405020304" pitchFamily="18" charset="0"/>
              <a:cs typeface="Times New Roman" panose="02020603050405020304"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4686" y="3408123"/>
            <a:ext cx="4039513" cy="2383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11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5100" b="1" dirty="0" smtClean="0">
                <a:effectLst/>
                <a:latin typeface="Times New Roman" panose="02020603050405020304" pitchFamily="18" charset="0"/>
                <a:cs typeface="Times New Roman" panose="02020603050405020304" pitchFamily="18" charset="0"/>
              </a:rPr>
              <a:t>Input Devices</a:t>
            </a:r>
          </a:p>
          <a:p>
            <a:r>
              <a:rPr lang="en-US" sz="3200" dirty="0" smtClean="0">
                <a:latin typeface="Times New Roman" panose="02020603050405020304" pitchFamily="18" charset="0"/>
                <a:cs typeface="Times New Roman" panose="02020603050405020304" pitchFamily="18" charset="0"/>
              </a:rPr>
              <a:t>         </a:t>
            </a:r>
            <a:endParaRPr lang="en-US" sz="3200" b="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Input Devices</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r>
              <a:rPr lang="en-US" sz="2400" dirty="0">
                <a:latin typeface="Times New Roman" panose="02020603050405020304" pitchFamily="18" charset="0"/>
                <a:cs typeface="Times New Roman" panose="02020603050405020304" pitchFamily="18" charset="0"/>
              </a:rPr>
              <a:t>Following are some of the important input devices which are used in a computer −</a:t>
            </a:r>
          </a:p>
          <a:p>
            <a:pPr lvl="1"/>
            <a:r>
              <a:rPr lang="en-US" sz="2400" dirty="0">
                <a:latin typeface="Times New Roman" panose="02020603050405020304" pitchFamily="18" charset="0"/>
                <a:cs typeface="Times New Roman" panose="02020603050405020304" pitchFamily="18" charset="0"/>
              </a:rPr>
              <a:t>Keyboard</a:t>
            </a:r>
          </a:p>
          <a:p>
            <a:pPr lvl="1"/>
            <a:r>
              <a:rPr lang="en-US" sz="2400" dirty="0">
                <a:latin typeface="Times New Roman" panose="02020603050405020304" pitchFamily="18" charset="0"/>
                <a:cs typeface="Times New Roman" panose="02020603050405020304" pitchFamily="18" charset="0"/>
              </a:rPr>
              <a:t>Mouse</a:t>
            </a:r>
          </a:p>
          <a:p>
            <a:pPr lvl="1"/>
            <a:r>
              <a:rPr lang="en-US" sz="2400" dirty="0">
                <a:latin typeface="Times New Roman" panose="02020603050405020304" pitchFamily="18" charset="0"/>
                <a:cs typeface="Times New Roman" panose="02020603050405020304" pitchFamily="18" charset="0"/>
              </a:rPr>
              <a:t>Joy Stick</a:t>
            </a:r>
          </a:p>
          <a:p>
            <a:pPr lvl="1"/>
            <a:r>
              <a:rPr lang="en-US" sz="2400" dirty="0">
                <a:latin typeface="Times New Roman" panose="02020603050405020304" pitchFamily="18" charset="0"/>
                <a:cs typeface="Times New Roman" panose="02020603050405020304" pitchFamily="18" charset="0"/>
              </a:rPr>
              <a:t>Light pen</a:t>
            </a:r>
          </a:p>
          <a:p>
            <a:pPr lvl="1"/>
            <a:r>
              <a:rPr lang="en-US" sz="2400" dirty="0">
                <a:latin typeface="Times New Roman" panose="02020603050405020304" pitchFamily="18" charset="0"/>
                <a:cs typeface="Times New Roman" panose="02020603050405020304" pitchFamily="18" charset="0"/>
              </a:rPr>
              <a:t>Track Ball</a:t>
            </a:r>
          </a:p>
          <a:p>
            <a:pPr lvl="1"/>
            <a:r>
              <a:rPr lang="en-US" sz="2400" dirty="0" smtClean="0">
                <a:latin typeface="Times New Roman" panose="02020603050405020304" pitchFamily="18" charset="0"/>
                <a:cs typeface="Times New Roman" panose="02020603050405020304" pitchFamily="18" charset="0"/>
              </a:rPr>
              <a:t>Scanner</a:t>
            </a:r>
          </a:p>
          <a:p>
            <a:pPr lvl="1"/>
            <a:r>
              <a:rPr lang="en-US" sz="2400" dirty="0" smtClean="0">
                <a:latin typeface="Times New Roman" panose="02020603050405020304" pitchFamily="18" charset="0"/>
                <a:cs typeface="Times New Roman" panose="02020603050405020304" pitchFamily="18" charset="0"/>
              </a:rPr>
              <a:t>Digitizer</a:t>
            </a:r>
            <a:endParaRPr lang="en-US" sz="2400"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Microphone</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Keyboard</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Keyboard </a:t>
            </a:r>
            <a:r>
              <a:rPr lang="en-US" sz="2400" dirty="0">
                <a:latin typeface="Times New Roman" panose="02020603050405020304" pitchFamily="18" charset="0"/>
                <a:cs typeface="Times New Roman" panose="02020603050405020304" pitchFamily="18" charset="0"/>
              </a:rPr>
              <a:t>is the most common and very popular input device which helps to input data to the computer. The layout of the keyboard is like that of traditional typewriter, although there are some additional keys provided for performing additional functions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Keyboards are of two sizes 84 keys or 101/102 keys, but now keyboards with 104 keys or 108 keys are also available for Windows and Internet.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4" name="Picture 5" descr="BS01183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275556" y="4648200"/>
            <a:ext cx="2898775" cy="2005013"/>
          </a:xfrm>
          <a:prstGeom prst="rect">
            <a:avLst/>
          </a:prstGeom>
        </p:spPr>
      </p:pic>
    </p:spTree>
    <p:extLst>
      <p:ext uri="{BB962C8B-B14F-4D97-AF65-F5344CB8AC3E}">
        <p14:creationId xmlns:p14="http://schemas.microsoft.com/office/powerpoint/2010/main" val="138614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94631967"/>
              </p:ext>
            </p:extLst>
          </p:nvPr>
        </p:nvGraphicFramePr>
        <p:xfrm>
          <a:off x="1066800" y="228600"/>
          <a:ext cx="7924800" cy="6155095"/>
        </p:xfrm>
        <a:graphic>
          <a:graphicData uri="http://schemas.openxmlformats.org/drawingml/2006/table">
            <a:tbl>
              <a:tblPr/>
              <a:tblGrid>
                <a:gridCol w="1264595"/>
                <a:gridCol w="6660205"/>
              </a:tblGrid>
              <a:tr h="274928">
                <a:tc>
                  <a:txBody>
                    <a:bodyPr/>
                    <a:lstStyle/>
                    <a:p>
                      <a:pPr algn="ctr" fontAlgn="t"/>
                      <a:r>
                        <a:rPr lang="en-US" sz="2000" b="1" dirty="0" err="1">
                          <a:effectLst/>
                          <a:latin typeface="Times New Roman" panose="02020603050405020304" pitchFamily="18" charset="0"/>
                          <a:cs typeface="Times New Roman" panose="02020603050405020304" pitchFamily="18" charset="0"/>
                        </a:rPr>
                        <a:t>S.No</a:t>
                      </a:r>
                      <a:endParaRPr lang="en-US" sz="2000" b="1" dirty="0">
                        <a:effectLst/>
                        <a:latin typeface="Times New Roman" panose="02020603050405020304" pitchFamily="18" charset="0"/>
                        <a:cs typeface="Times New Roman" panose="02020603050405020304" pitchFamily="18" charset="0"/>
                      </a:endParaRP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2000" b="1" dirty="0">
                          <a:effectLst/>
                          <a:latin typeface="Times New Roman" panose="02020603050405020304" pitchFamily="18" charset="0"/>
                          <a:cs typeface="Times New Roman" panose="02020603050405020304" pitchFamily="18" charset="0"/>
                        </a:rPr>
                        <a:t>Keys &amp; Description</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905787">
                <a:tc>
                  <a:txBody>
                    <a:bodyPr/>
                    <a:lstStyle/>
                    <a:p>
                      <a:pPr algn="ctr" fontAlgn="ctr"/>
                      <a:r>
                        <a:rPr lang="en-US" sz="1800">
                          <a:effectLst/>
                          <a:latin typeface="Times New Roman" panose="02020603050405020304" pitchFamily="18" charset="0"/>
                          <a:cs typeface="Times New Roman" panose="02020603050405020304" pitchFamily="18" charset="0"/>
                        </a:rPr>
                        <a:t>1</a:t>
                      </a:r>
                    </a:p>
                  </a:txBody>
                  <a:tcPr marL="34787" marR="34787" marT="34787" marB="3478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latin typeface="Times New Roman" panose="02020603050405020304" pitchFamily="18" charset="0"/>
                          <a:cs typeface="Times New Roman" panose="02020603050405020304" pitchFamily="18" charset="0"/>
                        </a:rPr>
                        <a:t>Typing Keys</a:t>
                      </a:r>
                      <a:endParaRPr lang="en-US" sz="1800" dirty="0">
                        <a:solidFill>
                          <a:srgbClr val="000000"/>
                        </a:solidFill>
                        <a:effectLst/>
                        <a:latin typeface="Times New Roman" panose="02020603050405020304" pitchFamily="18" charset="0"/>
                        <a:cs typeface="Times New Roman" panose="02020603050405020304" pitchFamily="18" charset="0"/>
                      </a:endParaRPr>
                    </a:p>
                    <a:p>
                      <a:pPr algn="just" fontAlgn="t"/>
                      <a:r>
                        <a:rPr lang="en-US" sz="1800" dirty="0">
                          <a:solidFill>
                            <a:srgbClr val="000000"/>
                          </a:solidFill>
                          <a:effectLst/>
                          <a:latin typeface="Times New Roman" panose="02020603050405020304" pitchFamily="18" charset="0"/>
                          <a:cs typeface="Times New Roman" panose="02020603050405020304" pitchFamily="18" charset="0"/>
                        </a:rPr>
                        <a:t>These keys include the letter keys (A-Z) and digit keys (09) which generally give the same layout as that of typewriters.</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64920">
                <a:tc>
                  <a:txBody>
                    <a:bodyPr/>
                    <a:lstStyle/>
                    <a:p>
                      <a:pPr algn="ctr" fontAlgn="ctr"/>
                      <a:r>
                        <a:rPr lang="en-US" sz="1800">
                          <a:effectLst/>
                          <a:latin typeface="Times New Roman" panose="02020603050405020304" pitchFamily="18" charset="0"/>
                          <a:cs typeface="Times New Roman" panose="02020603050405020304" pitchFamily="18" charset="0"/>
                        </a:rPr>
                        <a:t>2</a:t>
                      </a:r>
                    </a:p>
                  </a:txBody>
                  <a:tcPr marL="34787" marR="34787" marT="34787" marB="3478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latin typeface="Times New Roman" panose="02020603050405020304" pitchFamily="18" charset="0"/>
                          <a:cs typeface="Times New Roman" panose="02020603050405020304" pitchFamily="18" charset="0"/>
                        </a:rPr>
                        <a:t>Numeric Keypad</a:t>
                      </a:r>
                      <a:endParaRPr lang="en-US" sz="1800" dirty="0">
                        <a:solidFill>
                          <a:srgbClr val="000000"/>
                        </a:solidFill>
                        <a:effectLst/>
                        <a:latin typeface="Times New Roman" panose="02020603050405020304" pitchFamily="18" charset="0"/>
                        <a:cs typeface="Times New Roman" panose="02020603050405020304" pitchFamily="18" charset="0"/>
                      </a:endParaRPr>
                    </a:p>
                    <a:p>
                      <a:pPr algn="just" fontAlgn="t"/>
                      <a:r>
                        <a:rPr lang="en-US" sz="1800" dirty="0">
                          <a:solidFill>
                            <a:srgbClr val="000000"/>
                          </a:solidFill>
                          <a:effectLst/>
                          <a:latin typeface="Times New Roman" panose="02020603050405020304" pitchFamily="18" charset="0"/>
                          <a:cs typeface="Times New Roman" panose="02020603050405020304" pitchFamily="18" charset="0"/>
                        </a:rPr>
                        <a:t>It is used to enter the numeric data or cursor movement. Generally, it consists of a set of 17 keys that are laid out in the same configuration used by most adding machines and calculators.</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00616">
                <a:tc>
                  <a:txBody>
                    <a:bodyPr/>
                    <a:lstStyle/>
                    <a:p>
                      <a:pPr algn="ctr" fontAlgn="ctr"/>
                      <a:r>
                        <a:rPr lang="en-US" sz="1800">
                          <a:effectLst/>
                          <a:latin typeface="Times New Roman" panose="02020603050405020304" pitchFamily="18" charset="0"/>
                          <a:cs typeface="Times New Roman" panose="02020603050405020304" pitchFamily="18" charset="0"/>
                        </a:rPr>
                        <a:t>3</a:t>
                      </a:r>
                    </a:p>
                  </a:txBody>
                  <a:tcPr marL="34787" marR="34787" marT="34787" marB="3478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latin typeface="Times New Roman" panose="02020603050405020304" pitchFamily="18" charset="0"/>
                          <a:cs typeface="Times New Roman" panose="02020603050405020304" pitchFamily="18" charset="0"/>
                        </a:rPr>
                        <a:t>Function Keys</a:t>
                      </a:r>
                      <a:endParaRPr lang="en-US" sz="1800" dirty="0">
                        <a:solidFill>
                          <a:srgbClr val="000000"/>
                        </a:solidFill>
                        <a:effectLst/>
                        <a:latin typeface="Times New Roman" panose="02020603050405020304" pitchFamily="18" charset="0"/>
                        <a:cs typeface="Times New Roman" panose="02020603050405020304" pitchFamily="18" charset="0"/>
                      </a:endParaRPr>
                    </a:p>
                    <a:p>
                      <a:pPr algn="just" fontAlgn="t"/>
                      <a:r>
                        <a:rPr lang="en-US" sz="1800" dirty="0">
                          <a:solidFill>
                            <a:srgbClr val="000000"/>
                          </a:solidFill>
                          <a:effectLst/>
                          <a:latin typeface="Times New Roman" panose="02020603050405020304" pitchFamily="18" charset="0"/>
                          <a:cs typeface="Times New Roman" panose="02020603050405020304" pitchFamily="18" charset="0"/>
                        </a:rPr>
                        <a:t>The twelve function keys are present on the keyboard which are arranged in a row at the top of the keyboard. Each function key has a unique meaning and is used for some specific purpose.</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465451">
                <a:tc>
                  <a:txBody>
                    <a:bodyPr/>
                    <a:lstStyle/>
                    <a:p>
                      <a:pPr algn="ctr" fontAlgn="ctr"/>
                      <a:r>
                        <a:rPr lang="en-US" sz="1800">
                          <a:effectLst/>
                          <a:latin typeface="Times New Roman" panose="02020603050405020304" pitchFamily="18" charset="0"/>
                          <a:cs typeface="Times New Roman" panose="02020603050405020304" pitchFamily="18" charset="0"/>
                        </a:rPr>
                        <a:t>4</a:t>
                      </a:r>
                    </a:p>
                  </a:txBody>
                  <a:tcPr marL="34787" marR="34787" marT="34787" marB="3478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latin typeface="Times New Roman" panose="02020603050405020304" pitchFamily="18" charset="0"/>
                          <a:cs typeface="Times New Roman" panose="02020603050405020304" pitchFamily="18" charset="0"/>
                        </a:rPr>
                        <a:t>Control keys</a:t>
                      </a:r>
                      <a:endParaRPr lang="en-US" sz="1800" dirty="0">
                        <a:solidFill>
                          <a:srgbClr val="000000"/>
                        </a:solidFill>
                        <a:effectLst/>
                        <a:latin typeface="Times New Roman" panose="02020603050405020304" pitchFamily="18" charset="0"/>
                        <a:cs typeface="Times New Roman" panose="02020603050405020304" pitchFamily="18" charset="0"/>
                      </a:endParaRPr>
                    </a:p>
                    <a:p>
                      <a:pPr algn="just" fontAlgn="t"/>
                      <a:r>
                        <a:rPr lang="en-US" sz="1800" dirty="0">
                          <a:solidFill>
                            <a:srgbClr val="000000"/>
                          </a:solidFill>
                          <a:effectLst/>
                          <a:latin typeface="Times New Roman" panose="02020603050405020304" pitchFamily="18" charset="0"/>
                          <a:cs typeface="Times New Roman" panose="02020603050405020304" pitchFamily="18" charset="0"/>
                        </a:rPr>
                        <a:t>These keys provide cursor and screen control. It includes four directional arrow keys. Control keys also include Home, End, Insert, Delete, Page Up, Page Down, Control(Ctrl), Alternate(Alt), Escape(Esc).</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43947">
                <a:tc>
                  <a:txBody>
                    <a:bodyPr/>
                    <a:lstStyle/>
                    <a:p>
                      <a:pPr algn="ctr" fontAlgn="ctr"/>
                      <a:r>
                        <a:rPr lang="en-US" sz="1800">
                          <a:effectLst/>
                          <a:latin typeface="Times New Roman" panose="02020603050405020304" pitchFamily="18" charset="0"/>
                          <a:cs typeface="Times New Roman" panose="02020603050405020304" pitchFamily="18" charset="0"/>
                        </a:rPr>
                        <a:t>5</a:t>
                      </a:r>
                    </a:p>
                  </a:txBody>
                  <a:tcPr marL="34787" marR="34787" marT="34787" marB="3478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latin typeface="Times New Roman" panose="02020603050405020304" pitchFamily="18" charset="0"/>
                          <a:cs typeface="Times New Roman" panose="02020603050405020304" pitchFamily="18" charset="0"/>
                        </a:rPr>
                        <a:t>Special Purpose Keys</a:t>
                      </a:r>
                      <a:endParaRPr lang="en-US" sz="1800" dirty="0">
                        <a:solidFill>
                          <a:srgbClr val="000000"/>
                        </a:solidFill>
                        <a:effectLst/>
                        <a:latin typeface="Times New Roman" panose="02020603050405020304" pitchFamily="18" charset="0"/>
                        <a:cs typeface="Times New Roman" panose="02020603050405020304" pitchFamily="18" charset="0"/>
                      </a:endParaRPr>
                    </a:p>
                    <a:p>
                      <a:pPr algn="just" fontAlgn="t"/>
                      <a:r>
                        <a:rPr lang="en-US" sz="1800" dirty="0">
                          <a:solidFill>
                            <a:srgbClr val="000000"/>
                          </a:solidFill>
                          <a:effectLst/>
                          <a:latin typeface="Times New Roman" panose="02020603050405020304" pitchFamily="18" charset="0"/>
                          <a:cs typeface="Times New Roman" panose="02020603050405020304" pitchFamily="18" charset="0"/>
                        </a:rPr>
                        <a:t>Keyboard also contains some special purpose keys such as Enter, Shift, Caps Lock, </a:t>
                      </a:r>
                      <a:r>
                        <a:rPr lang="en-US" sz="1800" dirty="0" err="1">
                          <a:solidFill>
                            <a:srgbClr val="000000"/>
                          </a:solidFill>
                          <a:effectLst/>
                          <a:latin typeface="Times New Roman" panose="02020603050405020304" pitchFamily="18" charset="0"/>
                          <a:cs typeface="Times New Roman" panose="02020603050405020304" pitchFamily="18" charset="0"/>
                        </a:rPr>
                        <a:t>Num</a:t>
                      </a:r>
                      <a:r>
                        <a:rPr lang="en-US" sz="1800" dirty="0">
                          <a:solidFill>
                            <a:srgbClr val="000000"/>
                          </a:solidFill>
                          <a:effectLst/>
                          <a:latin typeface="Times New Roman" panose="02020603050405020304" pitchFamily="18" charset="0"/>
                          <a:cs typeface="Times New Roman" panose="02020603050405020304" pitchFamily="18" charset="0"/>
                        </a:rPr>
                        <a:t> Lock, Space bar, Tab, and Print Screen.</a:t>
                      </a:r>
                    </a:p>
                  </a:txBody>
                  <a:tcPr marL="34787" marR="34787" marT="34787" marB="3478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504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Mouse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Mouse </a:t>
            </a:r>
            <a:r>
              <a:rPr lang="en-US" sz="2400" dirty="0">
                <a:latin typeface="Times New Roman" panose="02020603050405020304" pitchFamily="18" charset="0"/>
                <a:cs typeface="Times New Roman" panose="02020603050405020304" pitchFamily="18" charset="0"/>
              </a:rPr>
              <a:t>is the most popular pointing device. It is a very famous cursor-control device having a small palm size box with a round ball at its base, which senses the movement of the mouse and sends corresponding signals to the CPU when the mouse buttons are pressed.</a:t>
            </a:r>
          </a:p>
          <a:p>
            <a:pPr algn="just"/>
            <a:r>
              <a:rPr lang="en-US" sz="2400" dirty="0" smtClean="0">
                <a:latin typeface="Times New Roman" panose="02020603050405020304" pitchFamily="18" charset="0"/>
                <a:cs typeface="Times New Roman" panose="02020603050405020304" pitchFamily="18" charset="0"/>
              </a:rPr>
              <a:t>Generally, it has two buttons called the left and the right button and a wheel is present between the buttons. A mouse can be used to control the position of the cursor on the screen, but it cannot be used to enter text into the computer.</a:t>
            </a:r>
            <a:endParaRPr lang="en-US" sz="2400" dirty="0">
              <a:latin typeface="Times New Roman" panose="02020603050405020304" pitchFamily="18" charset="0"/>
              <a:cs typeface="Times New Roman" panose="02020603050405020304" pitchFamily="18" charset="0"/>
            </a:endParaRPr>
          </a:p>
        </p:txBody>
      </p:sp>
      <p:pic>
        <p:nvPicPr>
          <p:cNvPr id="4" name="Picture 5" descr="j029759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2790629" y="4876800"/>
            <a:ext cx="3952875" cy="1809750"/>
          </a:xfrm>
          <a:prstGeom prst="rect">
            <a:avLst/>
          </a:prstGeom>
        </p:spPr>
      </p:pic>
    </p:spTree>
    <p:extLst>
      <p:ext uri="{BB962C8B-B14F-4D97-AF65-F5344CB8AC3E}">
        <p14:creationId xmlns:p14="http://schemas.microsoft.com/office/powerpoint/2010/main" val="168429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Joystick</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Joystick </a:t>
            </a:r>
            <a:r>
              <a:rPr lang="en-US" sz="2400" dirty="0">
                <a:latin typeface="Times New Roman" panose="02020603050405020304" pitchFamily="18" charset="0"/>
                <a:cs typeface="Times New Roman" panose="02020603050405020304" pitchFamily="18" charset="0"/>
              </a:rPr>
              <a:t>is also a pointing device, which is used to move the cursor position on a monitor screen. It is a stick having a spherical ball at its both lower and upper ends. The lower spherical ball moves in a socket. The joystick can be moved in all four directions.</a:t>
            </a:r>
          </a:p>
          <a:p>
            <a:pPr algn="just"/>
            <a:r>
              <a:rPr lang="en-US" sz="2400" dirty="0">
                <a:latin typeface="Times New Roman" panose="02020603050405020304" pitchFamily="18" charset="0"/>
                <a:cs typeface="Times New Roman" panose="02020603050405020304" pitchFamily="18" charset="0"/>
              </a:rPr>
              <a:t>The function of the joystick is similar to that of a mouse. It is mainly used in Computer Aided Designing (CAD) and playing computer games.</a:t>
            </a:r>
          </a:p>
          <a:p>
            <a:pPr algn="just"/>
            <a:endParaRPr lang="en-US" sz="2400" dirty="0">
              <a:latin typeface="Times New Roman" panose="02020603050405020304" pitchFamily="18" charset="0"/>
              <a:cs typeface="Times New Roman" panose="02020603050405020304" pitchFamily="18" charset="0"/>
            </a:endParaRPr>
          </a:p>
        </p:txBody>
      </p:sp>
      <p:pic>
        <p:nvPicPr>
          <p:cNvPr id="7170" name="Picture 2" descr="Joyst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191000"/>
            <a:ext cx="2171700" cy="2266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22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Light </a:t>
            </a:r>
            <a:r>
              <a:rPr lang="en-US" sz="3600" b="1" dirty="0" smtClean="0">
                <a:latin typeface="Times New Roman" panose="02020603050405020304" pitchFamily="18" charset="0"/>
                <a:cs typeface="Times New Roman" panose="02020603050405020304" pitchFamily="18" charset="0"/>
              </a:rPr>
              <a:t>Pen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Light </a:t>
            </a:r>
            <a:r>
              <a:rPr lang="en-US" sz="2400" dirty="0">
                <a:latin typeface="Times New Roman" panose="02020603050405020304" pitchFamily="18" charset="0"/>
                <a:cs typeface="Times New Roman" panose="02020603050405020304" pitchFamily="18" charset="0"/>
              </a:rPr>
              <a:t>pen is a pointing device similar to a pen. It is used to select a displayed menu item or draw pictures on the monitor screen. It consists of a photocell and an optical system placed in a small tube.</a:t>
            </a:r>
          </a:p>
          <a:p>
            <a:pPr algn="just"/>
            <a:r>
              <a:rPr lang="en-US" sz="2400" dirty="0">
                <a:latin typeface="Times New Roman" panose="02020603050405020304" pitchFamily="18" charset="0"/>
                <a:cs typeface="Times New Roman" panose="02020603050405020304" pitchFamily="18" charset="0"/>
              </a:rPr>
              <a:t>When the tip of a light pen is moved over the monitor screen and the pen button is pressed, its photocell sensing element detects the screen location and sends the corresponding signal to the CPU.</a:t>
            </a:r>
          </a:p>
          <a:p>
            <a:pPr algn="just"/>
            <a:endParaRPr lang="en-US" sz="2400" dirty="0">
              <a:latin typeface="Times New Roman" panose="02020603050405020304" pitchFamily="18" charset="0"/>
              <a:cs typeface="Times New Roman" panose="02020603050405020304" pitchFamily="18" charset="0"/>
            </a:endParaRPr>
          </a:p>
        </p:txBody>
      </p:sp>
      <p:pic>
        <p:nvPicPr>
          <p:cNvPr id="9218" name="Picture 2" descr="Light P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495800"/>
            <a:ext cx="2438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54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Track </a:t>
            </a:r>
            <a:r>
              <a:rPr lang="en-US" sz="3600" b="1" dirty="0" smtClean="0">
                <a:latin typeface="Times New Roman" panose="02020603050405020304" pitchFamily="18" charset="0"/>
                <a:cs typeface="Times New Roman" panose="02020603050405020304" pitchFamily="18" charset="0"/>
              </a:rPr>
              <a:t>Ball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Track </a:t>
            </a:r>
            <a:r>
              <a:rPr lang="en-US" sz="2400" dirty="0">
                <a:latin typeface="Times New Roman" panose="02020603050405020304" pitchFamily="18" charset="0"/>
                <a:cs typeface="Times New Roman" panose="02020603050405020304" pitchFamily="18" charset="0"/>
              </a:rPr>
              <a:t>ball is an input device that is mostly used in notebook or laptop computer, instead of a mouse. This is a ball which is half inserted and by moving fingers on the ball, the pointer can be moved.</a:t>
            </a:r>
          </a:p>
          <a:p>
            <a:pPr algn="just"/>
            <a:r>
              <a:rPr lang="en-US" sz="2400" dirty="0">
                <a:latin typeface="Times New Roman" panose="02020603050405020304" pitchFamily="18" charset="0"/>
                <a:cs typeface="Times New Roman" panose="02020603050405020304" pitchFamily="18" charset="0"/>
              </a:rPr>
              <a:t>Since the whole device is not moved, a track ball requires less space than a mouse. A track ball comes in various shapes like a ball, a button, or a square.</a:t>
            </a:r>
          </a:p>
          <a:p>
            <a:pPr algn="just"/>
            <a:endParaRPr lang="en-US" sz="2400" dirty="0">
              <a:latin typeface="Times New Roman" panose="02020603050405020304" pitchFamily="18" charset="0"/>
              <a:cs typeface="Times New Roman" panose="02020603050405020304" pitchFamily="18" charset="0"/>
            </a:endParaRPr>
          </a:p>
        </p:txBody>
      </p:sp>
      <p:pic>
        <p:nvPicPr>
          <p:cNvPr id="10242" name="Picture 2" descr="Track B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34841"/>
            <a:ext cx="3333750" cy="221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80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912</TotalTime>
  <Words>848</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Chapter No.3  Input &amp; Output Devices</vt:lpstr>
      <vt:lpstr>PowerPoint Presentation</vt:lpstr>
      <vt:lpstr>Input Devices</vt:lpstr>
      <vt:lpstr>Keyboard</vt:lpstr>
      <vt:lpstr>PowerPoint Presentation</vt:lpstr>
      <vt:lpstr>Mouse</vt:lpstr>
      <vt:lpstr>Joystick</vt:lpstr>
      <vt:lpstr>Light Pen</vt:lpstr>
      <vt:lpstr>Track Ball</vt:lpstr>
      <vt:lpstr>Scanner</vt:lpstr>
      <vt:lpstr>Digitizer</vt:lpstr>
      <vt:lpstr>Microphone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304</cp:revision>
  <dcterms:created xsi:type="dcterms:W3CDTF">2015-09-13T05:42:29Z</dcterms:created>
  <dcterms:modified xsi:type="dcterms:W3CDTF">2020-04-26T00:57:52Z</dcterms:modified>
</cp:coreProperties>
</file>